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68" r:id="rId4"/>
    <p:sldId id="265" r:id="rId5"/>
    <p:sldId id="258" r:id="rId6"/>
    <p:sldId id="260" r:id="rId7"/>
    <p:sldId id="270" r:id="rId8"/>
    <p:sldId id="264" r:id="rId9"/>
    <p:sldId id="273" r:id="rId10"/>
    <p:sldId id="274" r:id="rId11"/>
    <p:sldId id="275" r:id="rId12"/>
    <p:sldId id="259" r:id="rId13"/>
    <p:sldId id="276" r:id="rId1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C3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B9A1A-08A4-4AC5-B347-16AE69124895}" v="2" dt="2018-11-26T05:01:40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30" autoAdjust="0"/>
  </p:normalViewPr>
  <p:slideViewPr>
    <p:cSldViewPr>
      <p:cViewPr varScale="1">
        <p:scale>
          <a:sx n="68" d="100"/>
          <a:sy n="68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BABE-5058-4061-834A-013F22199658}" type="datetimeFigureOut">
              <a:rPr lang="en-AU" smtClean="0"/>
              <a:t>25/11/2018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A19B-D8BB-460A-A75C-CED82B1650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84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92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62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6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62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28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73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collaboration with the UK Met</a:t>
            </a:r>
            <a:r>
              <a:rPr lang="en-AU" baseline="0" dirty="0"/>
              <a:t> Office</a:t>
            </a:r>
          </a:p>
          <a:p>
            <a:r>
              <a:rPr lang="en-AU" baseline="0" dirty="0"/>
              <a:t>Aggregates forecast error reduction due to each individual observation</a:t>
            </a:r>
          </a:p>
          <a:p>
            <a:r>
              <a:rPr lang="en-US" dirty="0"/>
              <a:t>Allows for assessment of the impact of observation types, particular instruments,  networks and sub-networks, groups of stations etc.</a:t>
            </a:r>
          </a:p>
          <a:p>
            <a:r>
              <a:rPr lang="en-US" dirty="0"/>
              <a:t>Only assesses impact of an observation in the presence of all other observations; doesn't tell you directly the effect of removing an observation, or group of observations, or an observing system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75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19B-D8BB-460A-A75C-CED82B16500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9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64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7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21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18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9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97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53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7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60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75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7918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6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43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1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9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29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976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80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3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3" y="1410479"/>
            <a:ext cx="7916862" cy="719138"/>
          </a:xfrm>
        </p:spPr>
        <p:txBody>
          <a:bodyPr/>
          <a:lstStyle/>
          <a:p>
            <a:r>
              <a:rPr lang="en-AU" dirty="0"/>
              <a:t>Bureau of Meteorology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2126083"/>
            <a:ext cx="7916862" cy="977929"/>
          </a:xfrm>
        </p:spPr>
        <p:txBody>
          <a:bodyPr/>
          <a:lstStyle/>
          <a:p>
            <a:r>
              <a:rPr lang="en-AU" dirty="0"/>
              <a:t>GODEX-NWP, New Delhi, 2018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2CD81-E5DC-49C5-8DB1-4AD5C04BBA7C}"/>
              </a:ext>
            </a:extLst>
          </p:cNvPr>
          <p:cNvSpPr txBox="1"/>
          <p:nvPr/>
        </p:nvSpPr>
        <p:spPr>
          <a:xfrm>
            <a:off x="669985" y="3653287"/>
            <a:ext cx="4698520" cy="21185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Agnes Lane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Observing Strategy Team leader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Data Requirements and Quality section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Data Program</a:t>
            </a:r>
          </a:p>
          <a:p>
            <a:pPr>
              <a:lnSpc>
                <a:spcPct val="150000"/>
              </a:lnSpc>
            </a:pPr>
            <a:r>
              <a:rPr lang="en-US">
                <a:cs typeface="Arial"/>
              </a:rPr>
              <a:t>Australian</a:t>
            </a:r>
            <a:r>
              <a:rPr lang="en-US" dirty="0">
                <a:cs typeface="Arial"/>
              </a:rPr>
              <a:t>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229441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06F3-DB34-4647-9E08-4BF73209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FSOI of radiosonde observations north of Australia in ACCESS-G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272DD-EC65-4C6A-A43D-6443E79A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5" y="1968500"/>
            <a:ext cx="6249997" cy="4679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789BC-1294-4A5C-8CE9-1FEAA74DB409}"/>
              </a:ext>
            </a:extLst>
          </p:cNvPr>
          <p:cNvSpPr txBox="1"/>
          <p:nvPr/>
        </p:nvSpPr>
        <p:spPr>
          <a:xfrm>
            <a:off x="0" y="1417638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/>
                </a:solidFill>
              </a:rPr>
              <a:t>Motivation: establish impact of radiosonde observations north of Aus, W. Pacific, with a view to support re-establishment of PNG RAOB program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C7866-D2DE-4F9C-B24F-3913F42B570B}"/>
              </a:ext>
            </a:extLst>
          </p:cNvPr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Maps show total impacts (J/kg) on the 24h forecast error in operational ACCESS-G for the period shown: error measure is the </a:t>
            </a:r>
            <a:r>
              <a:rPr lang="en-AU" b="1" dirty="0"/>
              <a:t>global</a:t>
            </a:r>
            <a:r>
              <a:rPr lang="en-AU" dirty="0"/>
              <a:t> moist energy norm. Negative impacts represent a </a:t>
            </a:r>
            <a:r>
              <a:rPr lang="en-AU" i="1" dirty="0"/>
              <a:t>reduction</a:t>
            </a:r>
            <a:r>
              <a:rPr lang="en-AU" dirty="0"/>
              <a:t> in forecast error. </a:t>
            </a:r>
          </a:p>
        </p:txBody>
      </p:sp>
    </p:spTree>
    <p:extLst>
      <p:ext uri="{BB962C8B-B14F-4D97-AF65-F5344CB8AC3E}">
        <p14:creationId xmlns:p14="http://schemas.microsoft.com/office/powerpoint/2010/main" val="28762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GISC Melbourne Portal</a:t>
            </a:r>
            <a:br>
              <a:rPr lang="en-AU" dirty="0"/>
            </a:br>
            <a:r>
              <a:rPr lang="en-AU" sz="2000" dirty="0"/>
              <a:t>(update from TT-GISC2018, September 2018, Geneva)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E0B0A-644B-40C6-A9D2-64E08A56DF9F}"/>
              </a:ext>
            </a:extLst>
          </p:cNvPr>
          <p:cNvSpPr txBox="1"/>
          <p:nvPr/>
        </p:nvSpPr>
        <p:spPr>
          <a:xfrm>
            <a:off x="755576" y="1986077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Monitoring Activity &amp; volume </a:t>
            </a:r>
          </a:p>
          <a:p>
            <a:pPr lvl="0"/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Conducted GISC Watch from 1</a:t>
            </a:r>
            <a:r>
              <a:rPr lang="en-US" baseline="30000" dirty="0"/>
              <a:t>st</a:t>
            </a:r>
            <a:r>
              <a:rPr lang="en-US" dirty="0"/>
              <a:t> to 15</a:t>
            </a:r>
            <a:r>
              <a:rPr lang="en-US" baseline="30000" dirty="0"/>
              <a:t>th</a:t>
            </a:r>
            <a:r>
              <a:rPr lang="en-US" dirty="0"/>
              <a:t> June 2018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Cache volume: ~1.8G/day (GTS input)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dissemination: ~ 6G/day  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Uptime: 99.99%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user registration: 30 (WIS system only, excluding MSS, FTP users)</a:t>
            </a:r>
          </a:p>
          <a:p>
            <a:endParaRPr lang="en-US" sz="1600" dirty="0"/>
          </a:p>
          <a:p>
            <a:pPr lvl="0"/>
            <a:r>
              <a:rPr lang="en-US" b="1" dirty="0"/>
              <a:t>Outlook (planned changes/improvements) </a:t>
            </a:r>
          </a:p>
          <a:p>
            <a:pPr lvl="0"/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Scheduled maintenance only. 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to Fiji changed from Frame Relay to the internet.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to Manila via internet in progress.</a:t>
            </a:r>
          </a:p>
          <a:p>
            <a:endParaRPr lang="en-US" sz="1600" dirty="0"/>
          </a:p>
          <a:p>
            <a:r>
              <a:rPr lang="en-US" sz="1600" dirty="0"/>
              <a:t>Contact: </a:t>
            </a:r>
            <a:r>
              <a:rPr lang="en-US" sz="1600" dirty="0" err="1"/>
              <a:t>Weiqing</a:t>
            </a:r>
            <a:r>
              <a:rPr lang="en-US" sz="1600" dirty="0"/>
              <a:t> QU</a:t>
            </a:r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15683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7EF4-C38F-4EE8-A67C-54C712A1F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9E6D1-E168-4C91-A728-1ED9AB27D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agnes.lane@bom.gov.au</a:t>
            </a:r>
          </a:p>
        </p:txBody>
      </p:sp>
    </p:spTree>
    <p:extLst>
      <p:ext uri="{BB962C8B-B14F-4D97-AF65-F5344CB8AC3E}">
        <p14:creationId xmlns:p14="http://schemas.microsoft.com/office/powerpoint/2010/main" val="107340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Satellite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968500"/>
            <a:ext cx="8637588" cy="48267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COSMIC-2 antenna ready for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Planned/underway: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Polar-tracking antenna in Western Australia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Reception of GK-2A and FY-4</a:t>
            </a:r>
          </a:p>
          <a:p>
            <a:pPr>
              <a:buFont typeface="Arial"/>
              <a:buChar char="•"/>
            </a:pPr>
            <a:r>
              <a:rPr lang="en-AU" sz="2000" dirty="0"/>
              <a:t>Satellite products</a:t>
            </a:r>
          </a:p>
          <a:p>
            <a:pPr lvl="1">
              <a:buFont typeface="Arial"/>
              <a:buChar char="•"/>
            </a:pPr>
            <a:r>
              <a:rPr lang="en-AU" sz="2000" dirty="0"/>
              <a:t>SSTs</a:t>
            </a:r>
          </a:p>
          <a:p>
            <a:pPr lvl="1"/>
            <a:r>
              <a:rPr lang="en-AU" sz="2000" dirty="0" err="1"/>
              <a:t>Himawari</a:t>
            </a:r>
            <a:r>
              <a:rPr lang="en-AU" sz="2000" dirty="0"/>
              <a:t> AMVs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AU" sz="2000" dirty="0" err="1"/>
              <a:t>DBNet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AU" sz="2000" dirty="0"/>
              <a:t>  JPSS/</a:t>
            </a:r>
            <a:r>
              <a:rPr lang="en-AU" sz="2000" dirty="0" err="1"/>
              <a:t>Metop</a:t>
            </a:r>
            <a:r>
              <a:rPr lang="en-AU" sz="2000" dirty="0"/>
              <a:t> data still not available (sorry!)</a:t>
            </a:r>
            <a:endParaRPr lang="en-AU" dirty="0"/>
          </a:p>
          <a:p>
            <a:pPr lvl="1">
              <a:buFont typeface="Arial"/>
              <a:buChar char="•"/>
            </a:pPr>
            <a:endParaRPr lang="en-AU" sz="2000" dirty="0"/>
          </a:p>
          <a:p>
            <a:pPr lvl="1">
              <a:buFont typeface="Arial"/>
              <a:buChar char="•"/>
            </a:pPr>
            <a:endParaRPr lang="en-AU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EDAF-7EF1-4695-885D-3A0E8555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75" y="3944100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Non-satellite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2000" dirty="0"/>
              <a:t>Upper 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All 41 balloon sites have migrated to high res BUFR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Converting to RS41 sondes (32 have transitioned)</a:t>
            </a:r>
          </a:p>
          <a:p>
            <a:pPr marL="0" indent="0"/>
            <a:r>
              <a:rPr lang="en-AU" sz="2000" dirty="0"/>
              <a:t>GB-GNSS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Data from Australian network expected to be available on GTS in 2019</a:t>
            </a:r>
          </a:p>
        </p:txBody>
      </p:sp>
    </p:spTree>
    <p:extLst>
      <p:ext uri="{BB962C8B-B14F-4D97-AF65-F5344CB8AC3E}">
        <p14:creationId xmlns:p14="http://schemas.microsoft.com/office/powerpoint/2010/main" val="16444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NWP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AU" sz="1600" dirty="0"/>
              <a:t>Version APS-2 </a:t>
            </a:r>
            <a:r>
              <a:rPr lang="en-US" sz="1600" dirty="0"/>
              <a:t> of the Bureau of Meteorology’s global  (deterministic) ACCESS-G ("G2") numerical weather prediction system was operationally commissioned on Wednesday 16 March 2016.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Version APS-3 will be operational in March 2019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marL="571500" lvl="1" indent="-171450">
              <a:lnSpc>
                <a:spcPct val="150000"/>
              </a:lnSpc>
            </a:pPr>
            <a:endParaRPr lang="en-AU" sz="1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942DEA-65CA-4D8C-8188-B0D1C629181F}"/>
              </a:ext>
            </a:extLst>
          </p:cNvPr>
          <p:cNvSpPr/>
          <p:nvPr/>
        </p:nvSpPr>
        <p:spPr>
          <a:xfrm>
            <a:off x="621820" y="4408793"/>
            <a:ext cx="3600400" cy="16010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6910-E3B6-4E87-BB76-7296A4D8CA32}"/>
              </a:ext>
            </a:extLst>
          </p:cNvPr>
          <p:cNvSpPr txBox="1"/>
          <p:nvPr/>
        </p:nvSpPr>
        <p:spPr>
          <a:xfrm>
            <a:off x="711830" y="4516804"/>
            <a:ext cx="32763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G2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25 km spatial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70 vertical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4dVAR data assimilation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7C092-20F5-470D-A082-F0454BDE3A57}"/>
              </a:ext>
            </a:extLst>
          </p:cNvPr>
          <p:cNvSpPr/>
          <p:nvPr/>
        </p:nvSpPr>
        <p:spPr>
          <a:xfrm>
            <a:off x="4654270" y="4408793"/>
            <a:ext cx="3510388" cy="16010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5AF72-AECA-4637-92EF-5557DAD02B10}"/>
              </a:ext>
            </a:extLst>
          </p:cNvPr>
          <p:cNvSpPr txBox="1"/>
          <p:nvPr/>
        </p:nvSpPr>
        <p:spPr>
          <a:xfrm>
            <a:off x="4932040" y="4503747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G3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12 km spatial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85 vertical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4dVAR data 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955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50FA7-796B-4273-9FA7-9CE0637B6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" y="4578"/>
            <a:ext cx="2633748" cy="1791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3F3FC-A6BC-4771-A11A-E1DCC921F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54" y="0"/>
            <a:ext cx="2586597" cy="1759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8C6A80-682D-4ED5-9C6C-DD311028B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95" y="92149"/>
            <a:ext cx="2553249" cy="1736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2E82A0-9F94-4A32-97D5-9C6E7170F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" y="1841070"/>
            <a:ext cx="2502603" cy="1702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596887-6D5C-4BAE-A407-CA9694B4D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55" y="1814701"/>
            <a:ext cx="2586596" cy="17592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232C4E-EC00-475F-B9CA-74DA2351C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25" y="1814701"/>
            <a:ext cx="2586596" cy="17592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97584-AEC5-474A-B96E-7F216C3C0A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" y="3512198"/>
            <a:ext cx="2482239" cy="16883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006AEC-409F-4280-9CE9-6FA2D04644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94" y="3508852"/>
            <a:ext cx="2638658" cy="1794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B8A817-3ED0-481E-A4A3-CF6984F490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" y="5169689"/>
            <a:ext cx="2482238" cy="16883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144EE7-1D7F-460D-B09B-39AA1F6E42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91" y="5135654"/>
            <a:ext cx="2586597" cy="17592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018002-EF86-445E-9B2A-93AAF4F0F0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00245"/>
            <a:ext cx="2638657" cy="179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0B437-F63C-4CA4-843C-E2FCCA4B55C9}"/>
              </a:ext>
            </a:extLst>
          </p:cNvPr>
          <p:cNvSpPr txBox="1"/>
          <p:nvPr/>
        </p:nvSpPr>
        <p:spPr>
          <a:xfrm>
            <a:off x="114300" y="1333500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GEO AMVs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78C1C-1E09-4937-BF73-FDAB9AFA28C7}"/>
              </a:ext>
            </a:extLst>
          </p:cNvPr>
          <p:cNvSpPr txBox="1"/>
          <p:nvPr/>
        </p:nvSpPr>
        <p:spPr>
          <a:xfrm>
            <a:off x="209550" y="3086100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ATMS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8E3A1-093E-4D10-BDCD-C5AEBECF0C61}"/>
              </a:ext>
            </a:extLst>
          </p:cNvPr>
          <p:cNvSpPr txBox="1"/>
          <p:nvPr/>
        </p:nvSpPr>
        <p:spPr>
          <a:xfrm>
            <a:off x="3162300" y="1314450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AMDAR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97964F66-42DE-455D-8B30-2F9532370420}"/>
              </a:ext>
            </a:extLst>
          </p:cNvPr>
          <p:cNvSpPr txBox="1"/>
          <p:nvPr/>
        </p:nvSpPr>
        <p:spPr>
          <a:xfrm>
            <a:off x="6381750" y="1390650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/>
              </a:rPr>
              <a:t>AIRS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79E2F5-3AC2-4E8A-90C8-6C149C934F3F}"/>
              </a:ext>
            </a:extLst>
          </p:cNvPr>
          <p:cNvSpPr txBox="1"/>
          <p:nvPr/>
        </p:nvSpPr>
        <p:spPr>
          <a:xfrm>
            <a:off x="3162299" y="3114675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ATOVS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1CEA23-F6B9-4EF3-B158-C9BB5B4F64B8}"/>
              </a:ext>
            </a:extLst>
          </p:cNvPr>
          <p:cNvSpPr txBox="1"/>
          <p:nvPr/>
        </p:nvSpPr>
        <p:spPr>
          <a:xfrm>
            <a:off x="6381749" y="3114675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CrIS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5D907-934F-41D5-BF44-8F94743C9274}"/>
              </a:ext>
            </a:extLst>
          </p:cNvPr>
          <p:cNvSpPr txBox="1"/>
          <p:nvPr/>
        </p:nvSpPr>
        <p:spPr>
          <a:xfrm>
            <a:off x="209550" y="4752975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GPSRO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89CA7-B268-4A28-9765-5FCC145C3B49}"/>
              </a:ext>
            </a:extLst>
          </p:cNvPr>
          <p:cNvSpPr txBox="1"/>
          <p:nvPr/>
        </p:nvSpPr>
        <p:spPr>
          <a:xfrm>
            <a:off x="6362699" y="4829174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IASI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93621-CB1B-4512-9E6E-9D7DB2C3EC65}"/>
              </a:ext>
            </a:extLst>
          </p:cNvPr>
          <p:cNvSpPr txBox="1"/>
          <p:nvPr/>
        </p:nvSpPr>
        <p:spPr>
          <a:xfrm>
            <a:off x="209549" y="6419849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ASCAT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B7C76-2A81-49A3-B3FF-4C7261249020}"/>
              </a:ext>
            </a:extLst>
          </p:cNvPr>
          <p:cNvSpPr txBox="1"/>
          <p:nvPr/>
        </p:nvSpPr>
        <p:spPr>
          <a:xfrm>
            <a:off x="3162299" y="6419849"/>
            <a:ext cx="1238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Sondes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9847A0-97DB-48E4-B3D5-B66EA0C8A6E1}"/>
              </a:ext>
            </a:extLst>
          </p:cNvPr>
          <p:cNvSpPr txBox="1"/>
          <p:nvPr/>
        </p:nvSpPr>
        <p:spPr>
          <a:xfrm>
            <a:off x="6362699" y="6419849"/>
            <a:ext cx="16192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Arial"/>
              </a:rPr>
              <a:t>SYNOP + BUOY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84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Data assimilation priorities next 12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model update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SSMIS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NOAA-20 ATMS/</a:t>
            </a:r>
            <a:r>
              <a:rPr lang="en-US" sz="1800" dirty="0" err="1"/>
              <a:t>CrIS</a:t>
            </a:r>
            <a:r>
              <a:rPr lang="en-US" sz="1800" dirty="0"/>
              <a:t> radiances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GCOM-W1 AMSR-2 radiances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GOES CSR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Himawari-8/9 CSR and ASR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ScatSat-1 OSCAT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TerraSAR</a:t>
            </a:r>
            <a:r>
              <a:rPr lang="en-US" sz="1800" dirty="0"/>
              <a:t>-X bending angle and refractivity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Also a priority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LEO/GEO winds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Backup altimeter data stream</a:t>
            </a:r>
            <a:endParaRPr lang="en-AU" sz="1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Sea-ice distribution and ice-edge for global sea-ice model (2019/20)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0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Adjoint</a:t>
            </a:r>
            <a:r>
              <a:rPr lang="en-US" dirty="0"/>
              <a:t>-based Forecast Sensitivity to Observations (FSO)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Met Office version of the FSO technique has been implemented in conjunction with the operational ACCESS global NWP (ACCESS-G)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FSO has been running for 3 years, and we have completed </a:t>
            </a:r>
            <a:r>
              <a:rPr lang="en-AU" sz="1800" dirty="0"/>
              <a:t>several assessments of the forecast sensitivity of ACCESS-G to the various components of the Global Observing System, and to particular components of the Australian observing network: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ATOVS ground stations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PNG work (quantifying the value of PNG upper air </a:t>
            </a:r>
            <a:r>
              <a:rPr lang="en-AU" sz="1800" err="1"/>
              <a:t>obs</a:t>
            </a:r>
            <a:r>
              <a:rPr lang="en-AU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/>
              <a:t>Wind profiler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/>
              <a:t>Remote stations</a:t>
            </a:r>
          </a:p>
        </p:txBody>
      </p:sp>
    </p:spTree>
    <p:extLst>
      <p:ext uri="{BB962C8B-B14F-4D97-AF65-F5344CB8AC3E}">
        <p14:creationId xmlns:p14="http://schemas.microsoft.com/office/powerpoint/2010/main" val="369542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F493-50F3-4606-A8A8-8FC4DD78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FSO Observing System Impacts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C7BEF1-4612-4C3F-8A7F-E82408ADE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58" y="2636912"/>
            <a:ext cx="4170457" cy="244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20421-30EE-468F-AA13-097B40E83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98537" cy="2440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B2A12-90B5-4820-A33D-0FF0B05E5F88}"/>
              </a:ext>
            </a:extLst>
          </p:cNvPr>
          <p:cNvSpPr txBox="1"/>
          <p:nvPr/>
        </p:nvSpPr>
        <p:spPr>
          <a:xfrm>
            <a:off x="0" y="5590130"/>
            <a:ext cx="465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2060"/>
                </a:solidFill>
              </a:rPr>
              <a:t>Total impacts per observing system per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6E199-7F9A-40A5-9B06-F1EF1DBABE3D}"/>
              </a:ext>
            </a:extLst>
          </p:cNvPr>
          <p:cNvSpPr txBox="1"/>
          <p:nvPr/>
        </p:nvSpPr>
        <p:spPr>
          <a:xfrm>
            <a:off x="2623249" y="1857998"/>
            <a:ext cx="3897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2060"/>
                </a:solidFill>
              </a:rPr>
              <a:t>Australian Region forecast error norm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005A2-933A-4132-AB76-D8F377A5DE8C}"/>
              </a:ext>
            </a:extLst>
          </p:cNvPr>
          <p:cNvSpPr txBox="1"/>
          <p:nvPr/>
        </p:nvSpPr>
        <p:spPr>
          <a:xfrm>
            <a:off x="5234585" y="5580468"/>
            <a:ext cx="339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002060"/>
                </a:solidFill>
              </a:rPr>
              <a:t>Impact per observation</a:t>
            </a:r>
          </a:p>
        </p:txBody>
      </p:sp>
    </p:spTree>
    <p:extLst>
      <p:ext uri="{BB962C8B-B14F-4D97-AF65-F5344CB8AC3E}">
        <p14:creationId xmlns:p14="http://schemas.microsoft.com/office/powerpoint/2010/main" val="44249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349A-2005-44A8-A8B8-2890AB3A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MAP: </a:t>
            </a:r>
            <a:r>
              <a:rPr lang="en-AU" sz="2000" dirty="0" err="1"/>
              <a:t>Synop</a:t>
            </a:r>
            <a:r>
              <a:rPr lang="en-AU" sz="2000" dirty="0"/>
              <a:t> FSOI from Australian and Australian/Antarctic stations (global error norm)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5ED10-36F3-4670-8B94-362C4A01C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2" y="1968500"/>
            <a:ext cx="6939043" cy="46799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F57A0-F3E1-44D1-A8A3-1483B9A156D8}"/>
              </a:ext>
            </a:extLst>
          </p:cNvPr>
          <p:cNvSpPr txBox="1"/>
          <p:nvPr/>
        </p:nvSpPr>
        <p:spPr>
          <a:xfrm>
            <a:off x="0" y="1417638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</a:rPr>
              <a:t>Grey: neutral impact; Blue: detrimental; </a:t>
            </a:r>
            <a:r>
              <a:rPr lang="en-AU" sz="1400" b="1" dirty="0">
                <a:solidFill>
                  <a:schemeClr val="bg1"/>
                </a:solidFill>
              </a:rPr>
              <a:t>Yellow-Red: beneficial</a:t>
            </a:r>
            <a:r>
              <a:rPr lang="en-AU" sz="1400" dirty="0">
                <a:solidFill>
                  <a:schemeClr val="bg1"/>
                </a:solidFill>
              </a:rPr>
              <a:t> (red most beneficial) </a:t>
            </a:r>
          </a:p>
        </p:txBody>
      </p:sp>
    </p:spTree>
    <p:extLst>
      <p:ext uri="{BB962C8B-B14F-4D97-AF65-F5344CB8AC3E}">
        <p14:creationId xmlns:p14="http://schemas.microsoft.com/office/powerpoint/2010/main" val="633329369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Standard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1143</TotalTime>
  <Words>580</Words>
  <Application>Microsoft Office PowerPoint</Application>
  <PresentationFormat>On-screen Show (4:3)</PresentationFormat>
  <Paragraphs>85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Bureau Standard</vt:lpstr>
      <vt:lpstr>Bureau Blank</vt:lpstr>
      <vt:lpstr>Bureau of Meteorology Update</vt:lpstr>
      <vt:lpstr>Satellite Activities</vt:lpstr>
      <vt:lpstr>Non-satellite Observations</vt:lpstr>
      <vt:lpstr>NWP Update</vt:lpstr>
      <vt:lpstr>PowerPoint Presentation</vt:lpstr>
      <vt:lpstr>Data assimilation priorities next 12 months</vt:lpstr>
      <vt:lpstr>Adjoint-based Forecast Sensitivity to Observations (FSO) </vt:lpstr>
      <vt:lpstr>FSO Observing System Impacts</vt:lpstr>
      <vt:lpstr>MAP: Synop FSOI from Australian and Australian/Antarctic stations (global error norm)</vt:lpstr>
      <vt:lpstr>FSOI of radiosonde observations north of Australia in ACCESS-G</vt:lpstr>
      <vt:lpstr>GISC Melbourne Portal (update from TT-GISC2018, September 2018, Geneva)</vt:lpstr>
      <vt:lpstr>Thank you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of Meteorology Update</dc:title>
  <dc:creator>Agnes Lane</dc:creator>
  <cp:lastModifiedBy>Agnes Lane</cp:lastModifiedBy>
  <cp:revision>256</cp:revision>
  <cp:lastPrinted>2017-05-11T05:00:13Z</cp:lastPrinted>
  <dcterms:created xsi:type="dcterms:W3CDTF">2017-04-12T06:20:41Z</dcterms:created>
  <dcterms:modified xsi:type="dcterms:W3CDTF">2018-11-26T05:23:16Z</dcterms:modified>
</cp:coreProperties>
</file>